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485" r:id="rId3"/>
    <p:sldId id="486" r:id="rId4"/>
    <p:sldId id="269" r:id="rId5"/>
    <p:sldId id="487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5"/>
  </p:normalViewPr>
  <p:slideViewPr>
    <p:cSldViewPr snapToGrid="0">
      <p:cViewPr varScale="1">
        <p:scale>
          <a:sx n="119" d="100"/>
          <a:sy n="11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62C98-5429-1840-B627-8363459D0668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BF790-F5C7-3944-813A-B7B2E3037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6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9A0D-0B00-F3D5-62DA-AD8513487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6E47A-889C-F426-947A-4DE3B735E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ACB14-8E56-5C27-4AB0-2C7B31DF2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AECF4-4359-6BE7-1AF4-9D469602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563CF-34B8-F163-A6D9-AD0AB0F8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6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867B-1385-2A55-6A5A-384782C1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9E590-F8A6-F96C-B70D-56D5687F6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130D1-1942-85D4-BA86-553ADE16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20C88-F73E-9284-2729-1090163F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FF456-E9E6-DBEE-8622-778D8146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2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6E1EF-C647-2027-1D74-1D30BCB2C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59F3A-9A27-7CD2-C372-BE8A642D8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127DB-BB0D-2236-6BF2-6CD10E6C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528C2-F8B2-BF4A-575E-D6F0C53D3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79A53-7E3E-023B-67F9-13CBE063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0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CFA2-22C5-7640-D801-53560302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6C05-C984-9548-D22B-3C6E7358F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D2731-03EF-D82E-1C50-A43AF880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79DB7-3FF4-4BD2-90D5-2DE4BABA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BCA13-F2F2-A0ED-495B-B7A5A498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8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0DDA-1B8B-8269-3880-3CD674CB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66317-1153-4E5D-D372-ADEC6A604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8103B-E3F1-725A-E586-5CEBB936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B025E-61A2-BE0A-D5F7-1A8728C4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0DF42-6C70-5385-56C9-1E77E075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AEEC3-DE76-1C78-A31D-A52255A9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FB37C-3B74-CDD8-7CDC-68FDB252A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9893A-4E8B-96D1-FEE1-588F9650A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CA2EC-A9E3-7304-9252-547B8630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AD7AC-E0DD-3854-562F-66C55A99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6A33D-88C2-A59A-6001-CF001D8E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3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9341-8A8F-0431-9FE9-860B8C24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6DF50-9C1B-9EAF-7122-BEE1B6DB7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F5A4A-C524-73D7-029D-A12477055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6B910-E310-D617-BF88-10F321CA6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FD5290-4510-91D8-8FA0-E5C1826F2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F2826-F025-AF5D-1384-3917BF1E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AA2E52-8DA1-3AAB-F256-7B84924CC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55849-165D-AA49-5671-2E1BCFFD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4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A32E-E298-F0D6-464D-6B497AE6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AFEBE-9914-06BE-4D50-481AA000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CAB56-893F-2253-4E85-41DAED41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C857C-B3D1-B0E6-3E21-BE53D3E5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0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EAB0F-EA29-4B46-68A9-F6AF6254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C25F81-81D7-FECD-088E-F51450D7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9548C-218F-282E-682D-D0B9C790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1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A76E-6520-B1E3-6CF3-8D717A4F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C39FA-37B5-189E-4B6D-A223FC584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17554-6162-9620-ABA0-A410D9DE3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AFB3D-E582-C69D-CBE9-111613B22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51830-1CA3-79F7-1F5D-1A1800D1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10DAD-D82D-8344-5CA5-11470ED6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C16B-AA24-9032-2D57-072D229C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06F0C-F154-77ED-BC25-26DE65939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6D853-8956-0EE9-54B3-0F1635FF8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2E7D9-831D-4D4D-ED22-76E57210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36430-9894-764F-ED02-E6C9BE3B8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7976A-7337-04CF-B9B6-22B51417B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AC3D98-8E97-CF11-E8FB-74B9AC9AC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CEA76-D50E-B71C-AEC3-5BE7312DF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917C9-DE6F-349C-B858-01C4A9890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0D0427-6EC4-294B-AFBF-21829F6391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169A7-64D7-6248-A9CC-3B8F8BAB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BE3D8-3588-6E6E-F93E-1977296F4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99BAA3-74BD-0F45-ACD8-4B028355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A5429-266E-0237-8522-16E4358046CC}"/>
              </a:ext>
            </a:extLst>
          </p:cNvPr>
          <p:cNvSpPr txBox="1"/>
          <p:nvPr/>
        </p:nvSpPr>
        <p:spPr>
          <a:xfrm>
            <a:off x="673395" y="86061"/>
            <a:ext cx="108452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Campus Cedars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 Meeting (Tuesday, April 8): Semantic Segmentation of Prostate Cancer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Biopsy Tissue Using Deep Learning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 (Prostate Cancer Grade Assessment) Challenge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Omar Lab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Biomedicine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Coaches: Okan Ozdemir and Rish Sharma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8,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4787-C75B-7F17-C4B4-EE810D7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30" y="2068083"/>
            <a:ext cx="2280501" cy="2288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22F8-1428-4E1C-A2BB-739F2CA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6" y="2076346"/>
            <a:ext cx="2280501" cy="2280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BD353-20D2-BFF4-1949-A5B0CAE1CF19}"/>
              </a:ext>
            </a:extLst>
          </p:cNvPr>
          <p:cNvCxnSpPr/>
          <p:nvPr/>
        </p:nvCxnSpPr>
        <p:spPr>
          <a:xfrm>
            <a:off x="4561242" y="3212465"/>
            <a:ext cx="3367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06C876-5994-3164-B80C-DB81434691F3}"/>
              </a:ext>
            </a:extLst>
          </p:cNvPr>
          <p:cNvSpPr txBox="1"/>
          <p:nvPr/>
        </p:nvSpPr>
        <p:spPr>
          <a:xfrm>
            <a:off x="4956452" y="3244334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7539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" y="1352699"/>
            <a:ext cx="11937856" cy="758495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7" y="2111194"/>
            <a:ext cx="5298711" cy="3965629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72" y="2658746"/>
            <a:ext cx="6472257" cy="23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1" y="2778304"/>
            <a:ext cx="6472257" cy="2382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0" y="1685209"/>
            <a:ext cx="5277721" cy="117190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90319" y="3558132"/>
            <a:ext cx="544854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67" dirty="0"/>
              <a:t>Automated segmentation into benign epithelium, stroma, and Gleason patterns will: </a:t>
            </a:r>
            <a:r>
              <a:rPr lang="en-US" sz="1867" dirty="0">
                <a:solidFill>
                  <a:srgbClr val="0070C0"/>
                </a:solidFill>
              </a:rPr>
              <a:t>a) standardize diagnosis</a:t>
            </a:r>
            <a:r>
              <a:rPr lang="en-US" sz="1867" dirty="0"/>
              <a:t>, and </a:t>
            </a:r>
            <a:r>
              <a:rPr lang="en-US" sz="1867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FFFE96-81B2-2932-0CF6-DB25B3216B94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(Image and Mask Pairs)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372D-590A-F881-BCAC-FB4EC14F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8217"/>
            <a:ext cx="3096275" cy="173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8A289-5FD9-892B-01D4-FCF7345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40" y="670123"/>
            <a:ext cx="1782860" cy="159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8352F-C205-553D-70FB-7E2B2FD167C9}"/>
              </a:ext>
            </a:extLst>
          </p:cNvPr>
          <p:cNvCxnSpPr>
            <a:stCxn id="5" idx="3"/>
          </p:cNvCxnSpPr>
          <p:nvPr/>
        </p:nvCxnSpPr>
        <p:spPr>
          <a:xfrm flipV="1">
            <a:off x="3386898" y="1467718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C972A7-6CDB-E3A4-9407-9D2C1BAE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47" y="777921"/>
            <a:ext cx="2443377" cy="13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4321-4243-ABA7-A565-E62D9FC5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45" y="865569"/>
            <a:ext cx="1574851" cy="12042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0FE4F-7C2C-5F49-8F45-478AC3556ABE}"/>
              </a:ext>
            </a:extLst>
          </p:cNvPr>
          <p:cNvCxnSpPr/>
          <p:nvPr/>
        </p:nvCxnSpPr>
        <p:spPr>
          <a:xfrm flipV="1">
            <a:off x="9273124" y="1383449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81A8E-7B71-ABA5-04D4-472FCBBE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3" y="2631412"/>
            <a:ext cx="2637549" cy="14915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21FBA-D7AE-F259-CBA2-45A67ED94B65}"/>
              </a:ext>
            </a:extLst>
          </p:cNvPr>
          <p:cNvCxnSpPr/>
          <p:nvPr/>
        </p:nvCxnSpPr>
        <p:spPr>
          <a:xfrm flipV="1">
            <a:off x="3152023" y="3377200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76CB6-BA92-BE37-00BF-0FCA496B1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014" y="2764668"/>
            <a:ext cx="1667857" cy="12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EA53D-AD86-A4DA-6E3F-6A1AA6E91E9F}"/>
              </a:ext>
            </a:extLst>
          </p:cNvPr>
          <p:cNvSpPr txBox="1"/>
          <p:nvPr/>
        </p:nvSpPr>
        <p:spPr>
          <a:xfrm>
            <a:off x="6029692" y="2500036"/>
            <a:ext cx="5965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7FE37-B2E2-D29F-C020-AD3CAD420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23" y="4393572"/>
            <a:ext cx="7772400" cy="424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8E7B38-7278-4E5C-F80F-0E175A1D2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23" y="4939365"/>
            <a:ext cx="7772400" cy="45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5A01D-E885-09FC-867A-455B60582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" y="5568651"/>
            <a:ext cx="9964242" cy="4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2B99D-894F-FF75-EE50-594AD57ABD9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1: Loading of Slide-Mask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CD7D-BCCF-CEB1-8D56-70F4AE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" y="583609"/>
            <a:ext cx="6619205" cy="11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9457-A2D5-8354-F1D1-52EB960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2" y="1886332"/>
            <a:ext cx="2997068" cy="16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B6D3-1C53-3998-B919-995B065F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3" y="1886332"/>
            <a:ext cx="3207355" cy="1542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4406-7E3A-D224-5967-2A51F807B347}"/>
              </a:ext>
            </a:extLst>
          </p:cNvPr>
          <p:cNvCxnSpPr>
            <a:cxnSpLocks/>
          </p:cNvCxnSpPr>
          <p:nvPr/>
        </p:nvCxnSpPr>
        <p:spPr>
          <a:xfrm>
            <a:off x="3388660" y="2571078"/>
            <a:ext cx="9574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5669B0-2E06-5155-3C06-DBA95B927FD6}"/>
              </a:ext>
            </a:extLst>
          </p:cNvPr>
          <p:cNvSpPr txBox="1"/>
          <p:nvPr/>
        </p:nvSpPr>
        <p:spPr>
          <a:xfrm>
            <a:off x="2341067" y="3530227"/>
            <a:ext cx="362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Coupled image and mask files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6A940-A435-DD7E-8D93-F968C71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03" y="4143848"/>
            <a:ext cx="1533503" cy="17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89CD7-D4F8-E5AC-CCFD-5CDA964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95" y="4143848"/>
            <a:ext cx="1375699" cy="16110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31454-3CEC-56D4-26CA-62EF5F5B9397}"/>
              </a:ext>
            </a:extLst>
          </p:cNvPr>
          <p:cNvCxnSpPr>
            <a:cxnSpLocks/>
          </p:cNvCxnSpPr>
          <p:nvPr/>
        </p:nvCxnSpPr>
        <p:spPr>
          <a:xfrm>
            <a:off x="2551006" y="4864250"/>
            <a:ext cx="191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3949C6-D927-DD53-045A-5797595F02AE}"/>
              </a:ext>
            </a:extLst>
          </p:cNvPr>
          <p:cNvSpPr txBox="1"/>
          <p:nvPr/>
        </p:nvSpPr>
        <p:spPr>
          <a:xfrm>
            <a:off x="2551006" y="4949356"/>
            <a:ext cx="2043789" cy="33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Matched dimensions</a:t>
            </a:r>
          </a:p>
        </p:txBody>
      </p:sp>
    </p:spTree>
    <p:extLst>
      <p:ext uri="{BB962C8B-B14F-4D97-AF65-F5344CB8AC3E}">
        <p14:creationId xmlns:p14="http://schemas.microsoft.com/office/powerpoint/2010/main" val="23457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5A47-C770-3116-A460-2FD8A63BEAF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2: Data Visualization and 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B5BD-8599-E717-A07C-993281A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01765"/>
            <a:ext cx="5051612" cy="106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04C7-EED1-F930-4CF5-E46D1790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6" y="1516042"/>
            <a:ext cx="488339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9722-4B4E-78CB-CBDA-E7DEE622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01" y="430899"/>
            <a:ext cx="18415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9EB2-7D9D-BDDC-55C6-74C4901657BB}"/>
              </a:ext>
            </a:extLst>
          </p:cNvPr>
          <p:cNvSpPr txBox="1"/>
          <p:nvPr/>
        </p:nvSpPr>
        <p:spPr>
          <a:xfrm>
            <a:off x="9068960" y="1947106"/>
            <a:ext cx="289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signal to background ratios in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0EA9F-5D12-C633-D9E5-787CB9F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69" y="2602848"/>
            <a:ext cx="5546464" cy="45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B14BB-53E9-2B2E-AA8B-4EAE94A596B6}"/>
              </a:ext>
            </a:extLst>
          </p:cNvPr>
          <p:cNvSpPr txBox="1"/>
          <p:nvPr/>
        </p:nvSpPr>
        <p:spPr>
          <a:xfrm>
            <a:off x="8553104" y="3090446"/>
            <a:ext cx="352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presence in masks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1B1FB-C1FB-8447-3902-317A91252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166" y="3583840"/>
            <a:ext cx="2917967" cy="55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FAA41-1180-4B9F-148B-04D064AB7A3D}"/>
              </a:ext>
            </a:extLst>
          </p:cNvPr>
          <p:cNvSpPr txBox="1"/>
          <p:nvPr/>
        </p:nvSpPr>
        <p:spPr>
          <a:xfrm>
            <a:off x="8293501" y="4295397"/>
            <a:ext cx="387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distributions in masks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BE29C-BC09-F701-0ECF-C731D29B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166" y="4633951"/>
            <a:ext cx="2897311" cy="2051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C065B-E78C-3B77-48E4-8270F9627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435" y="4140557"/>
            <a:ext cx="4282435" cy="257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1E685-2E9E-F521-0A2B-D48BA4BE3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93" y="1700708"/>
            <a:ext cx="4141556" cy="249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34DAB-17D6-DE29-D345-73D91757878F}"/>
              </a:ext>
            </a:extLst>
          </p:cNvPr>
          <p:cNvSpPr txBox="1"/>
          <p:nvPr/>
        </p:nvSpPr>
        <p:spPr>
          <a:xfrm>
            <a:off x="4476666" y="2875358"/>
            <a:ext cx="158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plots by distribution of classes</a:t>
            </a:r>
          </a:p>
        </p:txBody>
      </p:sp>
    </p:spTree>
    <p:extLst>
      <p:ext uri="{BB962C8B-B14F-4D97-AF65-F5344CB8AC3E}">
        <p14:creationId xmlns:p14="http://schemas.microsoft.com/office/powerpoint/2010/main" val="4021701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259</Words>
  <Application>Microsoft Macintosh PowerPoint</Application>
  <PresentationFormat>Widescreen</PresentationFormat>
  <Paragraphs>44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Inter</vt:lpstr>
      <vt:lpstr>Times New Roman</vt:lpstr>
      <vt:lpstr>Office Theme</vt:lpstr>
      <vt:lpstr>PowerPoint Presentation</vt:lpstr>
      <vt:lpstr>Prostate Cancer &amp; Gleason Grading</vt:lpstr>
      <vt:lpstr>Why Automate Tissue Segmentation?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Sharma, Rish</dc:creator>
  <cp:lastModifiedBy>Sharma, Rish</cp:lastModifiedBy>
  <cp:revision>16</cp:revision>
  <dcterms:created xsi:type="dcterms:W3CDTF">2025-04-08T20:08:57Z</dcterms:created>
  <dcterms:modified xsi:type="dcterms:W3CDTF">2025-04-08T21:54:55Z</dcterms:modified>
</cp:coreProperties>
</file>